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92" r:id="rId5"/>
    <p:sldId id="275" r:id="rId6"/>
    <p:sldId id="276" r:id="rId7"/>
    <p:sldId id="277" r:id="rId8"/>
    <p:sldId id="294" r:id="rId9"/>
    <p:sldId id="288" r:id="rId10"/>
    <p:sldId id="293" r:id="rId11"/>
    <p:sldId id="295" r:id="rId12"/>
    <p:sldId id="296" r:id="rId13"/>
    <p:sldId id="297" r:id="rId14"/>
    <p:sldId id="298" r:id="rId15"/>
    <p:sldId id="28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5634"/>
  </p:normalViewPr>
  <p:slideViewPr>
    <p:cSldViewPr snapToGrid="0" showGuides="1">
      <p:cViewPr varScale="1">
        <p:scale>
          <a:sx n="86" d="100"/>
          <a:sy n="86" d="100"/>
        </p:scale>
        <p:origin x="738" y="9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6/3/2023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thub.ubc.ca/guides/github-instructor-guide/" TargetMode="External"/><Relationship Id="rId2" Type="http://schemas.openxmlformats.org/officeDocument/2006/relationships/image" Target="../media/image14.png"/><Relationship Id="rId1" Type="http://schemas.openxmlformats.org/officeDocument/2006/relationships/slideLayout" Target="../slideLayouts/slideLayout15.xml"/><Relationship Id="rId5" Type="http://schemas.openxmlformats.org/officeDocument/2006/relationships/hyperlink" Target="https://creativecommons.org/licenses/by/3.0/"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6.xml"/><Relationship Id="rId5" Type="http://schemas.openxmlformats.org/officeDocument/2006/relationships/image" Target="../media/image18.jpe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hyperlink" Target="https://open.lib.umn.edu/projectmanagement/chapter/3-2-project-organization/" TargetMode="External"/><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pPr algn="l"/>
            <a:r>
              <a:rPr lang="en-US" b="0" i="0" dirty="0">
                <a:solidFill>
                  <a:schemeClr val="accent1"/>
                </a:solidFill>
                <a:effectLst/>
                <a:latin typeface="Google Sans"/>
              </a:rPr>
              <a:t>Software Engineering</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6" y="4172084"/>
            <a:ext cx="1888966" cy="760288"/>
          </a:xfrm>
        </p:spPr>
        <p:txBody>
          <a:bodyPr/>
          <a:lstStyle/>
          <a:p>
            <a:r>
              <a:rPr lang="en-US" dirty="0" err="1"/>
              <a:t>Jona</a:t>
            </a:r>
            <a:r>
              <a:rPr lang="en-US" dirty="0"/>
              <a:t> Mehmeti</a:t>
            </a:r>
          </a:p>
          <a:p>
            <a:r>
              <a:rPr lang="en-US" dirty="0"/>
              <a:t>Dennis </a:t>
            </a:r>
            <a:r>
              <a:rPr lang="en-US" dirty="0" err="1"/>
              <a:t>Elmadhi</a:t>
            </a:r>
            <a:endParaRPr lang="en-US" dirty="0"/>
          </a:p>
          <a:p>
            <a:r>
              <a:rPr lang="en-US" dirty="0" err="1"/>
              <a:t>Enxhi</a:t>
            </a:r>
            <a:r>
              <a:rPr lang="en-US" dirty="0"/>
              <a:t> </a:t>
            </a:r>
            <a:r>
              <a:rPr lang="en-US" dirty="0" err="1"/>
              <a:t>Kadiu</a:t>
            </a:r>
            <a:endParaRPr lang="en-US" dirty="0"/>
          </a:p>
          <a:p>
            <a:r>
              <a:rPr lang="en-US" dirty="0"/>
              <a:t>Frenkli Bajrami</a:t>
            </a:r>
          </a:p>
          <a:p>
            <a:r>
              <a:rPr lang="en-US" dirty="0" err="1"/>
              <a:t>Gridi</a:t>
            </a:r>
            <a:r>
              <a:rPr lang="en-US" dirty="0"/>
              <a:t> </a:t>
            </a:r>
            <a:r>
              <a:rPr lang="en-US" dirty="0" err="1"/>
              <a:t>Kasemi</a:t>
            </a:r>
            <a:endParaRPr lang="en-US" dirty="0"/>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2">
            <a:extLst>
              <a:ext uri="{28A0092B-C50C-407E-A947-70E740481C1C}">
                <a14:useLocalDpi xmlns:a14="http://schemas.microsoft.com/office/drawing/2010/main"/>
              </a:ext>
            </a:extLst>
          </a:blip>
          <a:srcRect t="1875" r="1875"/>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b="0" i="0" dirty="0">
                <a:solidFill>
                  <a:srgbClr val="374151"/>
                </a:solidFill>
                <a:effectLst/>
                <a:latin typeface="Söhne"/>
              </a:rPr>
              <a:t>GitHub Authentication</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pPr algn="l"/>
            <a:r>
              <a:rPr lang="en-US" b="0" i="0" dirty="0">
                <a:solidFill>
                  <a:srgbClr val="374151"/>
                </a:solidFill>
                <a:effectLst/>
                <a:latin typeface="Söhne"/>
              </a:rPr>
              <a:t>To ensure secure user login, we integrated GitHub authentication into our application. GitHub authentication offers a seamless and reliable login experience for users, leveraging the trusted authentication infrastructure of GitHub. This integration enhances user security and privacy, providing peace of mind while accessing the application.</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a:extLst>
              <a:ext uri="{837473B0-CC2E-450A-ABE3-18F120FF3D39}">
                <a1611:picAttrSrcUrl xmlns:a1611="http://schemas.microsoft.com/office/drawing/2016/11/main" r:id="rId3"/>
              </a:ext>
            </a:extLst>
          </a:blip>
          <a:srcRect/>
          <a:stretch/>
        </p:blipFill>
        <p:spPr>
          <a:xfrm>
            <a:off x="6714753" y="529148"/>
            <a:ext cx="5306262" cy="4455447"/>
          </a:xfrm>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10</a:t>
            </a:fld>
            <a:endParaRPr lang="en-US" altLang="zh-CN" dirty="0"/>
          </a:p>
        </p:txBody>
      </p:sp>
      <p:sp>
        <p:nvSpPr>
          <p:cNvPr id="2" name="TextBox 1">
            <a:extLst>
              <a:ext uri="{FF2B5EF4-FFF2-40B4-BE49-F238E27FC236}">
                <a16:creationId xmlns:a16="http://schemas.microsoft.com/office/drawing/2014/main" id="{BB924616-7ED8-8431-8EA7-CD2D6FDF1197}"/>
              </a:ext>
            </a:extLst>
          </p:cNvPr>
          <p:cNvSpPr txBox="1"/>
          <p:nvPr/>
        </p:nvSpPr>
        <p:spPr>
          <a:xfrm>
            <a:off x="6714753" y="4984595"/>
            <a:ext cx="5306262" cy="230832"/>
          </a:xfrm>
          <a:prstGeom prst="rect">
            <a:avLst/>
          </a:prstGeom>
        </p:spPr>
        <p:txBody>
          <a:bodyPr wrap="square" rtlCol="0">
            <a:spAutoFit/>
          </a:bodyPr>
          <a:lstStyle/>
          <a:p>
            <a:r>
              <a:rPr lang="en-001" sz="900">
                <a:hlinkClick r:id="rId3" tooltip="https://lthub.ubc.ca/guides/github-instructor-guide/"/>
              </a:rPr>
              <a:t>This Photo</a:t>
            </a:r>
            <a:r>
              <a:rPr lang="en-001" sz="900"/>
              <a:t> by Unknown Author is licensed under </a:t>
            </a:r>
            <a:r>
              <a:rPr lang="en-001" sz="900">
                <a:hlinkClick r:id="rId5" tooltip="https://creativecommons.org/licenses/by/3.0/"/>
              </a:rPr>
              <a:t>CC BY</a:t>
            </a:r>
            <a:endParaRPr lang="en-001" sz="900"/>
          </a:p>
        </p:txBody>
      </p:sp>
    </p:spTree>
    <p:extLst>
      <p:ext uri="{BB962C8B-B14F-4D97-AF65-F5344CB8AC3E}">
        <p14:creationId xmlns:p14="http://schemas.microsoft.com/office/powerpoint/2010/main" val="3428125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9079" y="1226634"/>
            <a:ext cx="5453584" cy="3958683"/>
          </a:xfrm>
        </p:spPr>
        <p:txBody>
          <a:bodyPr/>
          <a:lstStyle/>
          <a:p>
            <a:pPr algn="l"/>
            <a:r>
              <a:rPr lang="en-US" b="0" i="0" dirty="0">
                <a:solidFill>
                  <a:srgbClr val="374151"/>
                </a:solidFill>
                <a:effectLst/>
                <a:latin typeface="Söhne"/>
              </a:rPr>
              <a:t>In conclusion, our budget management application is a powerful tool designed to simplify the process of financial management. By providing an intuitive user interface, robust budget calculations, insightful reporting, and secure authentication, we aim to empower users to take control of their finances and achieve financial well-being.</a:t>
            </a:r>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11</a:t>
            </a:fld>
            <a:endParaRPr lang="en-US" altLang="zh-CN" noProof="0" dirty="0"/>
          </a:p>
        </p:txBody>
      </p:sp>
      <p:sp>
        <p:nvSpPr>
          <p:cNvPr id="2" name="TextBox 1">
            <a:extLst>
              <a:ext uri="{FF2B5EF4-FFF2-40B4-BE49-F238E27FC236}">
                <a16:creationId xmlns:a16="http://schemas.microsoft.com/office/drawing/2014/main" id="{8CD8ACC5-DFDF-A135-20D3-C14D1C8A14E0}"/>
              </a:ext>
            </a:extLst>
          </p:cNvPr>
          <p:cNvSpPr txBox="1"/>
          <p:nvPr/>
        </p:nvSpPr>
        <p:spPr>
          <a:xfrm>
            <a:off x="2037547" y="2798956"/>
            <a:ext cx="1210589" cy="369332"/>
          </a:xfrm>
          <a:prstGeom prst="rect">
            <a:avLst/>
          </a:prstGeom>
        </p:spPr>
        <p:txBody>
          <a:bodyPr wrap="none" rtlCol="0">
            <a:spAutoFit/>
          </a:bodyPr>
          <a:lstStyle/>
          <a:p>
            <a:pPr marL="0" indent="0" algn="ctr">
              <a:lnSpc>
                <a:spcPct val="100000"/>
              </a:lnSpc>
              <a:spcBef>
                <a:spcPts val="0"/>
              </a:spcBef>
              <a:buFontTx/>
              <a:buNone/>
            </a:pPr>
            <a:r>
              <a:rPr lang="en-US" b="0" i="0" dirty="0">
                <a:solidFill>
                  <a:srgbClr val="374151"/>
                </a:solidFill>
                <a:effectLst/>
                <a:latin typeface="Söhne"/>
              </a:rPr>
              <a:t>Conclusion</a:t>
            </a:r>
            <a:endParaRPr lang="en-001"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25305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b="0" i="0" dirty="0">
                <a:solidFill>
                  <a:srgbClr val="374151"/>
                </a:solidFill>
                <a:effectLst/>
                <a:latin typeface="Söhne"/>
              </a:rPr>
              <a:t>Project Aim &amp; Overview</a:t>
            </a:r>
            <a:endParaRPr lang="en-US" dirty="0"/>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b="0" i="0" dirty="0">
                <a:solidFill>
                  <a:srgbClr val="374151"/>
                </a:solidFill>
                <a:effectLst/>
                <a:latin typeface="Söhne"/>
              </a:rPr>
              <a:t>Project Structure</a:t>
            </a:r>
            <a:endParaRPr lang="en-US" dirty="0"/>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b="0" i="0" dirty="0">
                <a:solidFill>
                  <a:srgbClr val="374151"/>
                </a:solidFill>
                <a:effectLst/>
                <a:latin typeface="Söhne"/>
              </a:rPr>
              <a:t>Architecture Decisions</a:t>
            </a:r>
            <a:endParaRPr lang="en-US" dirty="0"/>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b="0" i="0" dirty="0">
                <a:solidFill>
                  <a:srgbClr val="374151"/>
                </a:solidFill>
                <a:effectLst/>
                <a:latin typeface="Söhne"/>
              </a:rPr>
              <a:t>Data Input</a:t>
            </a:r>
            <a:endParaRPr lang="en-US" dirty="0"/>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5"/>
            <a:ext cx="4260180" cy="1604805"/>
          </a:xfrm>
        </p:spPr>
        <p:txBody>
          <a:bodyPr/>
          <a:lstStyle/>
          <a:p>
            <a:r>
              <a:rPr lang="en-US" b="0" i="0" dirty="0">
                <a:solidFill>
                  <a:srgbClr val="374151"/>
                </a:solidFill>
                <a:effectLst/>
                <a:latin typeface="Söhne"/>
              </a:rPr>
              <a:t>Welcome to the Budget Management Application Presentation. Today, we will explore an innovative solution designed to help individuals and businesses effectively manage their finances. By leveraging the power of technology, this application aims to simplify budget tracking and empower users to make informed financial decisions.</a:t>
            </a:r>
            <a:endParaRPr lang="en-US" dirty="0"/>
          </a:p>
          <a:p>
            <a:endParaRPr lang="en-US"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t>Presentation title</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b="0" i="0" dirty="0">
                <a:solidFill>
                  <a:srgbClr val="374151"/>
                </a:solidFill>
                <a:effectLst/>
                <a:latin typeface="Söhne"/>
              </a:rPr>
              <a:t>Project Aim &amp; Overview</a:t>
            </a:r>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9079" y="1226634"/>
            <a:ext cx="5453584" cy="4137103"/>
          </a:xfrm>
        </p:spPr>
        <p:txBody>
          <a:bodyPr/>
          <a:lstStyle/>
          <a:p>
            <a:r>
              <a:rPr lang="en-US" b="0" i="0" dirty="0">
                <a:solidFill>
                  <a:srgbClr val="374151"/>
                </a:solidFill>
                <a:effectLst/>
                <a:latin typeface="Söhne"/>
              </a:rPr>
              <a:t>Our project revolves around developing a budget management application that caters to the needs of individuals, households, and small businesses. With a user-friendly interface and powerful features, our application aims to streamline the process of budget management, enabling users to gain better control over their finances.</a:t>
            </a:r>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5</a:t>
            </a:fld>
            <a:endParaRPr lang="en-US" altLang="zh-CN" noProof="0" dirty="0"/>
          </a:p>
        </p:txBody>
      </p:sp>
    </p:spTree>
    <p:extLst>
      <p:ext uri="{BB962C8B-B14F-4D97-AF65-F5344CB8AC3E}">
        <p14:creationId xmlns:p14="http://schemas.microsoft.com/office/powerpoint/2010/main" val="32955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b="0" i="0" dirty="0">
                <a:solidFill>
                  <a:srgbClr val="374151"/>
                </a:solidFill>
                <a:effectLst/>
                <a:latin typeface="Söhne"/>
              </a:rPr>
              <a:t>Project Aim &amp; Overview</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r>
              <a:rPr lang="en-US" b="0" i="0" dirty="0">
                <a:solidFill>
                  <a:srgbClr val="374151"/>
                </a:solidFill>
                <a:effectLst/>
                <a:latin typeface="Söhne"/>
              </a:rPr>
              <a:t>The primary objective of this project is to provide users with a comprehensive and efficient solution for budget management. By offering a range of features, such as income tracking, expense management, and budget calculations, our aim is to empower users to achieve their financial goals and lead a financially stable life.</a:t>
            </a:r>
            <a:endParaRPr lang="en-US" dirty="0"/>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a:srcRect/>
          <a:stretch/>
        </p:blipFill>
        <p:spPr>
          <a:xfrm>
            <a:off x="6714753" y="529148"/>
            <a:ext cx="5306262" cy="4455447"/>
          </a:xfrm>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6</a:t>
            </a:fld>
            <a:endParaRPr lang="en-US" altLang="zh-CN" dirty="0"/>
          </a:p>
        </p:txBody>
      </p:sp>
    </p:spTree>
    <p:extLst>
      <p:ext uri="{BB962C8B-B14F-4D97-AF65-F5344CB8AC3E}">
        <p14:creationId xmlns:p14="http://schemas.microsoft.com/office/powerpoint/2010/main" val="4157533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b="0" i="0" dirty="0">
                <a:solidFill>
                  <a:srgbClr val="374151"/>
                </a:solidFill>
                <a:effectLst/>
                <a:latin typeface="Söhne"/>
              </a:rPr>
              <a:t>Project Structure</a:t>
            </a:r>
            <a:endParaRPr lang="en-US" dirty="0"/>
          </a:p>
        </p:txBody>
      </p:sp>
      <p:pic>
        <p:nvPicPr>
          <p:cNvPr id="26" name="图片占位符 25">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a:extLst>
              <a:ext uri="{837473B0-CC2E-450A-ABE3-18F120FF3D39}">
                <a1611:picAttrSrcUrl xmlns:a1611="http://schemas.microsoft.com/office/drawing/2016/11/main" r:id="rId3"/>
              </a:ext>
            </a:extLst>
          </a:blip>
          <a:srcRect/>
          <a:stretch/>
        </p:blipFill>
        <p:spPr/>
      </p:pic>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550705" y="3111190"/>
            <a:ext cx="6299432" cy="2862429"/>
          </a:xfrm>
        </p:spPr>
        <p:txBody>
          <a:bodyPr/>
          <a:lstStyle/>
          <a:p>
            <a:r>
              <a:rPr lang="en-US" sz="1800" b="0" i="0" dirty="0">
                <a:solidFill>
                  <a:srgbClr val="374151"/>
                </a:solidFill>
                <a:effectLst/>
                <a:latin typeface="Söhne"/>
              </a:rPr>
              <a:t>Our budget management application is structured into several key components. These include data input modules for income and expenses, a robust budget calculation engine, intuitive reporting and visualization tools, and seamless integration with GitHub authentication for secure user login. This modular structure ensures a cohesive and scalable application architecture</a:t>
            </a:r>
            <a:endParaRPr lang="en-US" sz="1800" dirty="0"/>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7</a:t>
            </a:fld>
            <a:endParaRPr lang="en-US" altLang="zh-CN" dirty="0"/>
          </a:p>
        </p:txBody>
      </p:sp>
    </p:spTree>
    <p:extLst>
      <p:ext uri="{BB962C8B-B14F-4D97-AF65-F5344CB8AC3E}">
        <p14:creationId xmlns:p14="http://schemas.microsoft.com/office/powerpoint/2010/main" val="4182148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b="0" i="0" dirty="0">
                <a:solidFill>
                  <a:srgbClr val="374151"/>
                </a:solidFill>
                <a:effectLst/>
                <a:latin typeface="Söhne"/>
              </a:rPr>
              <a:t>Data Input</a:t>
            </a:r>
            <a:endParaRPr lang="en-US" dirty="0"/>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a:xfrm>
            <a:off x="4738951" y="4491961"/>
            <a:ext cx="507778" cy="565882"/>
          </a:xfrm>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b="0" i="0" dirty="0">
                <a:solidFill>
                  <a:srgbClr val="374151"/>
                </a:solidFill>
                <a:effectLst/>
                <a:latin typeface="Söhne"/>
              </a:rPr>
              <a:t>Data Input: Income and Categories</a:t>
            </a:r>
            <a:endParaRPr lang="en-US" dirty="0"/>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pPr marL="0" indent="0" algn="l">
              <a:buNone/>
            </a:pPr>
            <a:r>
              <a:rPr lang="en-US" b="0" i="0" dirty="0">
                <a:solidFill>
                  <a:srgbClr val="374151"/>
                </a:solidFill>
                <a:effectLst/>
                <a:latin typeface="Söhne"/>
              </a:rPr>
              <a:t>Our application allows users to input their income information effortlessly. Users can specify various income categories to accurately track different sources of income. This feature ensures that users have a comprehensive overview of their earnings and facilitates better budget planning.</a:t>
            </a:r>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b="0" i="0" dirty="0">
                <a:solidFill>
                  <a:srgbClr val="374151"/>
                </a:solidFill>
                <a:effectLst/>
                <a:latin typeface="Söhne"/>
              </a:rPr>
              <a:t>Data Input: Expense Management</a:t>
            </a:r>
            <a:endParaRPr lang="en-US" dirty="0"/>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pPr marL="0" indent="0" algn="l">
              <a:buNone/>
            </a:pPr>
            <a:r>
              <a:rPr lang="en-US" b="0" i="0" dirty="0">
                <a:solidFill>
                  <a:srgbClr val="374151"/>
                </a:solidFill>
                <a:effectLst/>
                <a:latin typeface="Söhne"/>
              </a:rPr>
              <a:t>Expense management is a crucial aspect of budget management. Our application simplifies this process by enabling users to add and categorize their expenses seamlessly. Users can easily track their spending habits, assign expenses to specific categories, and gain insights into their expenditure patterns.</a:t>
            </a:r>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528" r="2528"/>
          <a:stretch>
            <a:fillRect/>
          </a:stretch>
        </p:blipFill>
        <p:spPr>
          <a:xfrm>
            <a:off x="4735337" y="995084"/>
            <a:ext cx="536270" cy="565882"/>
          </a:xfrm>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b="0" i="0" dirty="0">
                <a:solidFill>
                  <a:srgbClr val="374151"/>
                </a:solidFill>
                <a:effectLst/>
                <a:latin typeface="Söhne"/>
              </a:rPr>
              <a:t>Budget Calculation</a:t>
            </a:r>
            <a:endParaRPr lang="en-US" dirty="0"/>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pPr marL="0" indent="0">
              <a:buNone/>
            </a:pPr>
            <a:r>
              <a:rPr lang="en-US" b="0" i="0" dirty="0">
                <a:solidFill>
                  <a:srgbClr val="374151"/>
                </a:solidFill>
                <a:effectLst/>
                <a:latin typeface="Söhne"/>
              </a:rPr>
              <a:t>Once income and expenses are entered, our application performs complex budget calculations to provide users with a clear overview of their financial situation. By analyzing the income and expense data, our algorithm generates accurate budget metrics, such as savings, available funds, and projected expenses, allowing users to make informed financial decisions.</a:t>
            </a:r>
            <a:endParaRPr lang="en-US" dirty="0"/>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8</a:t>
            </a:fld>
            <a:endParaRPr lang="en-US" altLang="zh-CN" dirty="0"/>
          </a:p>
        </p:txBody>
      </p:sp>
    </p:spTree>
    <p:extLst>
      <p:ext uri="{BB962C8B-B14F-4D97-AF65-F5344CB8AC3E}">
        <p14:creationId xmlns:p14="http://schemas.microsoft.com/office/powerpoint/2010/main" val="2519727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9079" y="1226634"/>
            <a:ext cx="5453584" cy="4638907"/>
          </a:xfrm>
        </p:spPr>
        <p:txBody>
          <a:bodyPr/>
          <a:lstStyle/>
          <a:p>
            <a:r>
              <a:rPr lang="en-US" b="0" i="0" dirty="0">
                <a:solidFill>
                  <a:srgbClr val="374151"/>
                </a:solidFill>
                <a:effectLst/>
                <a:latin typeface="Söhne"/>
              </a:rPr>
              <a:t>During the development process, we made careful architectural decisions to ensure a robust and scalable application. Leveraging modern technologies, frameworks, and design patterns, we created a modular architecture that promotes maintainability, extensibility, and performance. These architectural decisions lay a solid foundation for future enhancements and improvements.</a:t>
            </a:r>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9</a:t>
            </a:fld>
            <a:endParaRPr lang="en-US" altLang="zh-CN" noProof="0" dirty="0"/>
          </a:p>
        </p:txBody>
      </p:sp>
      <p:sp>
        <p:nvSpPr>
          <p:cNvPr id="2" name="TextBox 1">
            <a:extLst>
              <a:ext uri="{FF2B5EF4-FFF2-40B4-BE49-F238E27FC236}">
                <a16:creationId xmlns:a16="http://schemas.microsoft.com/office/drawing/2014/main" id="{8CD8ACC5-DFDF-A135-20D3-C14D1C8A14E0}"/>
              </a:ext>
            </a:extLst>
          </p:cNvPr>
          <p:cNvSpPr txBox="1"/>
          <p:nvPr/>
        </p:nvSpPr>
        <p:spPr>
          <a:xfrm>
            <a:off x="1500989" y="2798956"/>
            <a:ext cx="2283703" cy="369332"/>
          </a:xfrm>
          <a:prstGeom prst="rect">
            <a:avLst/>
          </a:prstGeom>
        </p:spPr>
        <p:txBody>
          <a:bodyPr wrap="none" rtlCol="0">
            <a:spAutoFit/>
          </a:bodyPr>
          <a:lstStyle/>
          <a:p>
            <a:pPr marL="0" indent="0" algn="ctr">
              <a:lnSpc>
                <a:spcPct val="100000"/>
              </a:lnSpc>
              <a:spcBef>
                <a:spcPts val="0"/>
              </a:spcBef>
              <a:buFontTx/>
              <a:buNone/>
            </a:pPr>
            <a:r>
              <a:rPr lang="en-US" b="0" i="0" dirty="0">
                <a:solidFill>
                  <a:srgbClr val="374151"/>
                </a:solidFill>
                <a:effectLst/>
                <a:latin typeface="Söhne"/>
              </a:rPr>
              <a:t>Architecture Decisions</a:t>
            </a:r>
            <a:endParaRPr lang="en-001"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256346495"/>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22</TotalTime>
  <Words>616</Words>
  <Application>Microsoft Office PowerPoint</Application>
  <PresentationFormat>Widescreen</PresentationFormat>
  <Paragraphs>53</Paragraphs>
  <Slides>12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等线</vt:lpstr>
      <vt:lpstr>Abadi</vt:lpstr>
      <vt:lpstr>Arial</vt:lpstr>
      <vt:lpstr>Calibri</vt:lpstr>
      <vt:lpstr>Google Sans</vt:lpstr>
      <vt:lpstr>Posterama</vt:lpstr>
      <vt:lpstr>Posterama Text Black</vt:lpstr>
      <vt:lpstr>Posterama Text SemiBold</vt:lpstr>
      <vt:lpstr>Söhne</vt:lpstr>
      <vt:lpstr>Office 主题​​</vt:lpstr>
      <vt:lpstr>Software Engineering</vt:lpstr>
      <vt:lpstr>Agenda</vt:lpstr>
      <vt:lpstr>Introduction</vt:lpstr>
      <vt:lpstr>Project Aim &amp; Overview</vt:lpstr>
      <vt:lpstr>Our project revolves around developing a budget management application that caters to the needs of individuals, households, and small businesses. With a user-friendly interface and powerful features, our application aims to streamline the process of budget management, enabling users to gain better control over their finances.</vt:lpstr>
      <vt:lpstr>Project Aim &amp; Overview</vt:lpstr>
      <vt:lpstr>Project Structure</vt:lpstr>
      <vt:lpstr>Data Input</vt:lpstr>
      <vt:lpstr>During the development process, we made careful architectural decisions to ensure a robust and scalable application. Leveraging modern technologies, frameworks, and design patterns, we created a modular architecture that promotes maintainability, extensibility, and performance. These architectural decisions lay a solid foundation for future enhancements and improvements.</vt:lpstr>
      <vt:lpstr>GitHub Authentication</vt:lpstr>
      <vt:lpstr>In conclusion, our budget management application is a powerful tool designed to simplify the process of financial management. By providing an intuitive user interface, robust budget calculations, insightful reporting, and secure authentication, we aim to empower users to take control of their finances and achieve financial well-being.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dc:creator>Frenkli Bajrami</dc:creator>
  <cp:lastModifiedBy>Frenkli Bajrami</cp:lastModifiedBy>
  <cp:revision>1</cp:revision>
  <dcterms:created xsi:type="dcterms:W3CDTF">2023-06-03T00:50:14Z</dcterms:created>
  <dcterms:modified xsi:type="dcterms:W3CDTF">2023-06-03T01:12:56Z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